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10.png" ContentType="image/png"/>
  <Override PartName="/ppt/media/image4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62.png" ContentType="image/png"/>
  <Override PartName="/ppt/media/image25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61.png" ContentType="image/png"/>
  <Override PartName="/ppt/media/image24.png" ContentType="image/png"/>
  <Override PartName="/ppt/media/image31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3587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AR" sz="4400" spc="-1" strike="noStrike">
                <a:latin typeface="Arial"/>
              </a:rPr>
              <a:t>Pulse </a:t>
            </a:r>
            <a:r>
              <a:rPr b="0" lang="es-AR" sz="4400" spc="-1" strike="noStrike">
                <a:latin typeface="Arial"/>
              </a:rPr>
              <a:t>para </a:t>
            </a:r>
            <a:r>
              <a:rPr b="0" lang="es-AR" sz="4400" spc="-1" strike="noStrike">
                <a:latin typeface="Arial"/>
              </a:rPr>
              <a:t>editar el </a:t>
            </a:r>
            <a:r>
              <a:rPr b="0" lang="es-AR" sz="4400" spc="-1" strike="noStrike">
                <a:latin typeface="Arial"/>
              </a:rPr>
              <a:t>formato </a:t>
            </a:r>
            <a:r>
              <a:rPr b="0" lang="es-AR" sz="4400" spc="-1" strike="noStrike">
                <a:latin typeface="Arial"/>
              </a:rPr>
              <a:t>del texto </a:t>
            </a:r>
            <a:r>
              <a:rPr b="0" lang="es-AR" sz="4400" spc="-1" strike="noStrike">
                <a:latin typeface="Arial"/>
              </a:rPr>
              <a:t>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texto del esquema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texto del esquema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44000" y="89280"/>
            <a:ext cx="5830920" cy="6694560"/>
          </a:xfrm>
          <a:prstGeom prst="rect">
            <a:avLst/>
          </a:prstGeom>
          <a:solidFill>
            <a:srgbClr val="1584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4968000" y="-72000"/>
            <a:ext cx="7861320" cy="685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3"/>
          <p:cNvSpPr/>
          <p:nvPr/>
        </p:nvSpPr>
        <p:spPr>
          <a:xfrm>
            <a:off x="432000" y="1750680"/>
            <a:ext cx="5389920" cy="24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s-AR" sz="2200" spc="585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María L. PÉREZ SAURA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85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Martín PIERANGELI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85" strike="noStrike">
                <a:solidFill>
                  <a:srgbClr val="f2f2f2"/>
                </a:solidFill>
                <a:latin typeface="Avenir Next LT Pro Light"/>
                <a:ea typeface="DejaVu Sans"/>
              </a:rPr>
              <a:t>Marcelo M. RAPONI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585" strike="noStrike">
                <a:solidFill>
                  <a:srgbClr val="f2f2f2"/>
                </a:solidFill>
                <a:latin typeface="Avenir Next LT Pro Light"/>
                <a:ea typeface="DejaVu Sans"/>
              </a:rPr>
              <a:t>Javier C. RODRÍGUEZ</a:t>
            </a:r>
            <a:endParaRPr b="0" lang="es-AR" sz="22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1017720" y="5112000"/>
            <a:ext cx="3609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585" strike="noStrike">
                <a:solidFill>
                  <a:srgbClr val="ffff00"/>
                </a:solidFill>
                <a:latin typeface="Avenir Next LT Pro Light"/>
                <a:ea typeface="DejaVu Sans"/>
              </a:rPr>
              <a:t>MACHINE LEARNING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585" strike="noStrike">
                <a:solidFill>
                  <a:srgbClr val="ffff00"/>
                </a:solidFill>
                <a:latin typeface="Avenir Next LT Pro Light"/>
                <a:ea typeface="DejaVu Sans"/>
              </a:rPr>
              <a:t>UNSAM 2021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80" name="Picture 4_0" descr=""/>
          <p:cNvPicPr/>
          <p:nvPr/>
        </p:nvPicPr>
        <p:blipFill>
          <a:blip r:embed="rId2"/>
          <a:stretch/>
        </p:blipFill>
        <p:spPr>
          <a:xfrm flipH="1">
            <a:off x="7198560" y="2785680"/>
            <a:ext cx="3673800" cy="318888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6912000" y="496440"/>
            <a:ext cx="400428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600" spc="284" strike="noStrike">
                <a:solidFill>
                  <a:srgbClr val="d9d9d9"/>
                </a:solidFill>
                <a:latin typeface="Avenir Next LT Pro Light"/>
                <a:ea typeface="DejaVu Sans"/>
              </a:rPr>
              <a:t>HEART FAILURE PREDICTION</a:t>
            </a:r>
            <a:endParaRPr b="0" lang="es-AR" sz="3600" spc="-1" strike="noStrike">
              <a:latin typeface="Arial"/>
            </a:endParaRPr>
          </a:p>
        </p:txBody>
      </p:sp>
      <p:sp>
        <p:nvSpPr>
          <p:cNvPr id="82" name="CustomShape 6"/>
          <p:cNvSpPr/>
          <p:nvPr/>
        </p:nvSpPr>
        <p:spPr>
          <a:xfrm>
            <a:off x="251640" y="354240"/>
            <a:ext cx="528372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5400" spc="1985" strike="noStrike">
                <a:solidFill>
                  <a:srgbClr val="e8f2a1"/>
                </a:solidFill>
                <a:latin typeface="DejaVu Serif"/>
                <a:ea typeface="DejaVu Sans"/>
              </a:rPr>
              <a:t>COGNITO</a:t>
            </a:r>
            <a:endParaRPr b="0" lang="es-A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60000" y="144000"/>
            <a:ext cx="1512000" cy="13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SVC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probability=True</a:t>
            </a:r>
            <a:endParaRPr b="0" lang="es-AR" sz="1400" spc="-1" strike="noStrike">
              <a:latin typeface="Arial"/>
            </a:endParaRPr>
          </a:p>
          <a:p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gamma=0.61</a:t>
            </a:r>
            <a:endParaRPr b="0" lang="es-AR" sz="1400" spc="-1" strike="noStrike">
              <a:latin typeface="Arial"/>
            </a:endParaRPr>
          </a:p>
          <a:p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C=0.85</a:t>
            </a: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4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72000" y="1668960"/>
            <a:ext cx="4608000" cy="250704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224320" y="360000"/>
            <a:ext cx="4032000" cy="181512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76320" y="4320000"/>
            <a:ext cx="4603680" cy="23716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4"/>
          <a:stretch/>
        </p:blipFill>
        <p:spPr>
          <a:xfrm>
            <a:off x="9367920" y="360000"/>
            <a:ext cx="2512080" cy="210168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5"/>
          <a:stretch/>
        </p:blipFill>
        <p:spPr>
          <a:xfrm>
            <a:off x="4752000" y="2847600"/>
            <a:ext cx="7441920" cy="312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32000" y="57960"/>
            <a:ext cx="3311280" cy="188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Random Forest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n_estimators=400</a:t>
            </a:r>
            <a:endParaRPr b="0" lang="es-AR" sz="1400" spc="-1" strike="noStrike">
              <a:latin typeface="Arial"/>
            </a:endParaRPr>
          </a:p>
          <a:p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min_impurity_decrease=2e-4</a:t>
            </a:r>
            <a:endParaRPr b="0" lang="es-AR" sz="14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08000" y="1512000"/>
            <a:ext cx="4608000" cy="245124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4824000" y="266040"/>
            <a:ext cx="4320000" cy="193932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3"/>
          <a:stretch/>
        </p:blipFill>
        <p:spPr>
          <a:xfrm>
            <a:off x="9344880" y="216000"/>
            <a:ext cx="2545200" cy="216000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4"/>
          <a:stretch/>
        </p:blipFill>
        <p:spPr>
          <a:xfrm>
            <a:off x="72000" y="4133520"/>
            <a:ext cx="4610880" cy="23824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5"/>
          <a:stretch/>
        </p:blipFill>
        <p:spPr>
          <a:xfrm>
            <a:off x="4765320" y="2736000"/>
            <a:ext cx="7330680" cy="328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88000" y="205920"/>
            <a:ext cx="3456000" cy="12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ADA Boosting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base_estimator=DecisionTreeClassifier()</a:t>
            </a:r>
            <a:endParaRPr b="0" lang="es-AR" sz="1400" spc="-1" strike="noStrike">
              <a:latin typeface="Arial"/>
            </a:endParaRPr>
          </a:p>
          <a:p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learning_rate=0.2</a:t>
            </a:r>
            <a:endParaRPr b="0" lang="es-AR" sz="14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216000" y="1656000"/>
            <a:ext cx="4610520" cy="245628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4896000" y="2808000"/>
            <a:ext cx="7272000" cy="325908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216000" y="4320000"/>
            <a:ext cx="4561560" cy="237600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4"/>
          <a:stretch/>
        </p:blipFill>
        <p:spPr>
          <a:xfrm>
            <a:off x="9495000" y="108000"/>
            <a:ext cx="2529000" cy="21596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5"/>
          <a:stretch/>
        </p:blipFill>
        <p:spPr>
          <a:xfrm>
            <a:off x="5145120" y="185040"/>
            <a:ext cx="4214880" cy="183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88000" y="36000"/>
            <a:ext cx="2869200" cy="21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Gradient Boosting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use_label_encoder=False</a:t>
            </a: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objective='binary:hinge'</a:t>
            </a:r>
            <a:endParaRPr b="0" lang="es-AR" sz="1400" spc="-1" strike="noStrike">
              <a:latin typeface="Arial"/>
            </a:endParaRPr>
          </a:p>
          <a:p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learning_rate=0.05</a:t>
            </a:r>
            <a:endParaRPr b="0" lang="es-AR" sz="1400" spc="-1" strike="noStrike">
              <a:latin typeface="Arial"/>
            </a:endParaRPr>
          </a:p>
          <a:p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n_estimators=500</a:t>
            </a:r>
            <a:endParaRPr b="0" lang="es-AR" sz="14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4861080" y="297000"/>
            <a:ext cx="4333680" cy="176184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9270360" y="216000"/>
            <a:ext cx="2759400" cy="230400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72000" y="1584000"/>
            <a:ext cx="4582800" cy="24480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4680720" y="3002760"/>
            <a:ext cx="7468200" cy="315324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20880" y="4279320"/>
            <a:ext cx="4659120" cy="24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52000" y="36000"/>
            <a:ext cx="2232000" cy="15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Voting Soft y Hard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800" spc="-1" strike="noStrike">
                <a:solidFill>
                  <a:srgbClr val="c9211e"/>
                </a:solidFill>
                <a:latin typeface="Arial"/>
                <a:ea typeface="DejaVu Sans"/>
              </a:rPr>
              <a:t> </a:t>
            </a:r>
            <a:endParaRPr b="0" lang="es-AR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use_label_encoder=False</a:t>
            </a: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objective='binary:hinge'</a:t>
            </a: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learning_rate=0.05</a:t>
            </a: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n_estimators=500</a:t>
            </a:r>
            <a:endParaRPr b="0" lang="es-AR" sz="14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256000" y="126720"/>
            <a:ext cx="3744000" cy="163728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9640800" y="86760"/>
            <a:ext cx="2167200" cy="182124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5256000" y="1836000"/>
            <a:ext cx="3744000" cy="165132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4"/>
          <a:stretch/>
        </p:blipFill>
        <p:spPr>
          <a:xfrm>
            <a:off x="9640080" y="1922040"/>
            <a:ext cx="2167920" cy="18219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5"/>
          <a:stretch/>
        </p:blipFill>
        <p:spPr>
          <a:xfrm>
            <a:off x="152640" y="2442960"/>
            <a:ext cx="4374360" cy="2237040"/>
          </a:xfrm>
          <a:prstGeom prst="rect">
            <a:avLst/>
          </a:prstGeom>
          <a:ln>
            <a:noFill/>
          </a:ln>
        </p:spPr>
      </p:pic>
      <p:sp>
        <p:nvSpPr>
          <p:cNvPr id="154" name="TextShape 2"/>
          <p:cNvSpPr txBox="1"/>
          <p:nvPr/>
        </p:nvSpPr>
        <p:spPr>
          <a:xfrm>
            <a:off x="2943000" y="4032000"/>
            <a:ext cx="1584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Voting Hard</a:t>
            </a:r>
            <a:endParaRPr b="0" lang="es-AR" sz="16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6"/>
          <a:stretch/>
        </p:blipFill>
        <p:spPr>
          <a:xfrm>
            <a:off x="216000" y="4680360"/>
            <a:ext cx="4320000" cy="2177640"/>
          </a:xfrm>
          <a:prstGeom prst="rect">
            <a:avLst/>
          </a:prstGeom>
          <a:ln>
            <a:noFill/>
          </a:ln>
        </p:spPr>
      </p:pic>
      <p:sp>
        <p:nvSpPr>
          <p:cNvPr id="156" name="TextShape 3"/>
          <p:cNvSpPr txBox="1"/>
          <p:nvPr/>
        </p:nvSpPr>
        <p:spPr>
          <a:xfrm>
            <a:off x="2880000" y="6205320"/>
            <a:ext cx="1584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s-AR" sz="16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s-AR" sz="16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7"/>
          <a:stretch/>
        </p:blipFill>
        <p:spPr>
          <a:xfrm>
            <a:off x="214560" y="1404000"/>
            <a:ext cx="4681440" cy="100800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8"/>
          <a:stretch/>
        </p:blipFill>
        <p:spPr>
          <a:xfrm>
            <a:off x="4824000" y="3816000"/>
            <a:ext cx="7210080" cy="304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216000" y="36000"/>
            <a:ext cx="273600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Neuronal Network</a:t>
            </a:r>
            <a:endParaRPr b="1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900" spc="-1" strike="noStrike">
                <a:solidFill>
                  <a:srgbClr val="c9211e"/>
                </a:solidFill>
                <a:latin typeface="Arial"/>
                <a:ea typeface="DejaVu Sans"/>
              </a:rPr>
              <a:t> </a:t>
            </a:r>
            <a:br/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Loss: Binary Cross-Entropy</a:t>
            </a:r>
            <a:endParaRPr b="1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Optimizer: Adam (lr = 1e-3)</a:t>
            </a:r>
            <a:endParaRPr b="1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Metrics: Recall</a:t>
            </a:r>
            <a:endParaRPr b="1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Epochs: 600 </a:t>
            </a:r>
            <a:endParaRPr b="1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Batch = 32</a:t>
            </a:r>
            <a:endParaRPr b="1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Earling Stopping</a:t>
            </a:r>
            <a:endParaRPr b="1" lang="es-AR" sz="14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44000" y="1872000"/>
            <a:ext cx="5190120" cy="153252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5760000" y="115560"/>
            <a:ext cx="5688000" cy="348444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5616000" y="4047840"/>
            <a:ext cx="3112560" cy="208800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5424840" y="3744000"/>
            <a:ext cx="2999160" cy="30384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155160" y="3498840"/>
            <a:ext cx="4128840" cy="269316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6"/>
          <a:stretch/>
        </p:blipFill>
        <p:spPr>
          <a:xfrm>
            <a:off x="9018720" y="3835440"/>
            <a:ext cx="2933280" cy="242856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7"/>
          <a:stretch/>
        </p:blipFill>
        <p:spPr>
          <a:xfrm>
            <a:off x="144000" y="6264000"/>
            <a:ext cx="10077120" cy="52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48000" y="4932000"/>
            <a:ext cx="10224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Faltaría agregar la red neuronal a las curvas ROC y PR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Para Voting Hard no puedo generar ROC y PR, por un tema de predict_proba.. no entiendo.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Tal vez una tabla con los resultados de las métricas pueda ser interesante.</a:t>
            </a:r>
            <a:endParaRPr b="0" lang="es-AR" sz="1800" spc="-1" strike="noStrike">
              <a:latin typeface="Arial"/>
            </a:endParaRPr>
          </a:p>
          <a:p>
            <a:endParaRPr b="0" lang="es-AR" sz="1800" spc="-1" strike="noStrike">
              <a:latin typeface="Arial"/>
            </a:endParaRPr>
          </a:p>
          <a:p>
            <a:r>
              <a:rPr b="0" lang="es-AR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Tengo en duda algunas ROC y PR, las de los perceptrones y la de Voting hard y soft..  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720000" y="232200"/>
            <a:ext cx="10591560" cy="444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76000" y="421920"/>
            <a:ext cx="10224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Faltaría corregir estos gráficos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505520" y="907560"/>
            <a:ext cx="7494480" cy="298044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2232000" y="4032000"/>
            <a:ext cx="6362280" cy="256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11640" y="6424560"/>
            <a:ext cx="11022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600" spc="284" strike="noStrike">
                <a:solidFill>
                  <a:srgbClr val="ffffff"/>
                </a:solidFill>
                <a:latin typeface="Avenir Next LT Pro Light"/>
                <a:ea typeface="DejaVu Sans"/>
              </a:rPr>
              <a:t>Fuente: </a:t>
            </a:r>
            <a:r>
              <a:rPr b="0" lang="es-AR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https://www.kaggle.com/andrewmvd/heart-failure-clinical-data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52240" y="1262880"/>
            <a:ext cx="1154268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BINARIAS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anaemia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Disminución de glóbulos rojos o hemoglobina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sex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Mujer u hombre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smoking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fuma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diabetes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tiene diabetes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high_blood_pressure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tiene hipertensión 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CONTINUAS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age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Edad del paciente  (años)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creatinine_phosphokinase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enzimas CPK en sangre (mcg/L)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ejection_fraction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Porcentaje de sangre eyectada del corazón por contracción (%)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platelets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Plaquetas en sangre (kiloplatelets/mL)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serum_creatinine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creatinina sérica en sangre (mg/dL)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serum_sodium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Nivel de sodio sérica en sangre (mEq/L)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time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Periodo de seguimiento (días)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TARGET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DEATH_EVENT</a:t>
            </a:r>
            <a:r>
              <a:rPr b="0" lang="es-AR" sz="1800" spc="-1" strike="noStrike">
                <a:solidFill>
                  <a:srgbClr val="d4d4d4"/>
                </a:solidFill>
                <a:latin typeface="Avenir Next LT Pro Light"/>
                <a:ea typeface="DejaVu Sans"/>
              </a:rPr>
              <a:t>: Si el paciente falleció durante el periodo de seguimiento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759600" y="166320"/>
            <a:ext cx="106714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585" strike="noStrike">
                <a:solidFill>
                  <a:srgbClr val="ffffff"/>
                </a:solidFill>
                <a:latin typeface="Avenir Next LT Pro Light"/>
                <a:ea typeface="DejaVu Sans"/>
              </a:rPr>
              <a:t>DATASET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 </a:t>
            </a:r>
            <a:endParaRPr b="0" lang="es-A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299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PACIENTES </a:t>
            </a: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12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FEATURES </a:t>
            </a:r>
            <a:r>
              <a:rPr b="0" lang="en-US" sz="24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1</a:t>
            </a:r>
            <a:r>
              <a:rPr b="0" lang="en-US" sz="24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 TARGET </a:t>
            </a:r>
            <a:endParaRPr b="0" lang="es-A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27640" y="108000"/>
            <a:ext cx="10511280" cy="706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284" strike="noStrike">
                <a:solidFill>
                  <a:srgbClr val="ffff00"/>
                </a:solidFill>
                <a:latin typeface="Avenir Next LT Pro Light"/>
                <a:ea typeface="DejaVu Sans"/>
              </a:rPr>
              <a:t>PROBLEMA DE CLASIFICACIÓN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r>
              <a:rPr b="0" lang="es-AR" sz="22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Se propuso aplicar diferentes modelos de clasificación para inferir si el paciente muere o no.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4" strike="noStrike">
                <a:solidFill>
                  <a:srgbClr val="70ad47"/>
                </a:solidFill>
                <a:latin typeface="Avenir Next LT Pro Light"/>
                <a:ea typeface="DejaVu Sans"/>
              </a:rPr>
              <a:t>PERCEPTRON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4" strike="noStrike">
                <a:solidFill>
                  <a:srgbClr val="70ad47"/>
                </a:solidFill>
                <a:latin typeface="Avenir Next LT Pro Light"/>
                <a:ea typeface="DejaVu Sans"/>
              </a:rPr>
              <a:t>LOGISTIC REGRESSION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4" strike="noStrike">
                <a:solidFill>
                  <a:srgbClr val="70ad47"/>
                </a:solidFill>
                <a:latin typeface="Avenir Next LT Pro Light"/>
                <a:ea typeface="DejaVu Sans"/>
              </a:rPr>
              <a:t>DECISION TREE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4" strike="noStrike">
                <a:solidFill>
                  <a:srgbClr val="70ad47"/>
                </a:solidFill>
                <a:latin typeface="Avenir Next LT Pro Light"/>
                <a:ea typeface="DejaVu Sans"/>
              </a:rPr>
              <a:t>RANDOM FOREST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4" strike="noStrike">
                <a:solidFill>
                  <a:srgbClr val="70ad47"/>
                </a:solidFill>
                <a:latin typeface="Avenir Next LT Pro Light"/>
                <a:ea typeface="DejaVu Sans"/>
              </a:rPr>
              <a:t>SUPPORT VECTOR MACHINES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4" strike="noStrike">
                <a:solidFill>
                  <a:srgbClr val="70ad47"/>
                </a:solidFill>
                <a:latin typeface="Avenir Next LT Pro Light"/>
                <a:ea typeface="DejaVu Sans"/>
              </a:rPr>
              <a:t>ADABOOST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4" strike="noStrike">
                <a:solidFill>
                  <a:srgbClr val="70ad47"/>
                </a:solidFill>
                <a:latin typeface="Avenir Next LT Pro Light"/>
                <a:ea typeface="DejaVu Sans"/>
              </a:rPr>
              <a:t>VOTING CLASSIFIER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284" strike="noStrike">
                <a:solidFill>
                  <a:srgbClr val="70ad47"/>
                </a:solidFill>
                <a:latin typeface="Avenir Next LT Pro Light"/>
                <a:ea typeface="DejaVu Sans"/>
              </a:rPr>
              <a:t>MULTI-LAYERS NETWORK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284" strike="noStrike">
                <a:solidFill>
                  <a:srgbClr val="ffff00"/>
                </a:solidFill>
                <a:latin typeface="Avenir Next LT Pro Light"/>
                <a:ea typeface="DejaVu Sans"/>
              </a:rPr>
              <a:t>SELECCIÓN DE LOS FEATURES MÁS SIGNIFICATIVOS 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22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Se realizó un EDA para determinar cuales features son los más relevantes para ser utilizados en la tarea de clasificación</a:t>
            </a: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08240" y="65880"/>
            <a:ext cx="11686680" cy="48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reatinine_phosphokinase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581.8 mcg/L (valor normal &lt;120 )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Valores altos en pacientes con AC o Pericarditis posterior a un AC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ejection_fraction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38%  (valor mínimo crítico = 41%)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La disminución puede deberse a un AC o Alta Presión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serum_creatinine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1.4 mg/dL </a:t>
            </a:r>
            <a:r>
              <a:rPr b="0" lang="en-US" sz="1800" spc="-1" strike="noStrike">
                <a:solidFill>
                  <a:srgbClr val="70ad47"/>
                </a:solidFill>
                <a:latin typeface="Avenir Next LT Pro Ligh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(valor normal: mujeres &lt; 1.1, hombres &lt; 1.3)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1d41a"/>
                </a:solidFill>
                <a:latin typeface="Avenir Next LT Pro Light"/>
                <a:ea typeface="DejaVu Sans"/>
              </a:rPr>
              <a:t>Valores altos indican problemas renales, muy relacionado con la presión y el corazón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serum_sodium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136.7 mEq/L (valores normales 135-140)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7d31"/>
                </a:solidFill>
                <a:latin typeface="Avenir Next LT Pro Light"/>
                <a:ea typeface="DejaVu Sans"/>
              </a:rPr>
              <a:t>platelets</a:t>
            </a:r>
            <a:r>
              <a:rPr b="0" lang="en-US" sz="1800" spc="-1" strike="noStrike">
                <a:solidFill>
                  <a:srgbClr val="ffffff"/>
                </a:solidFill>
                <a:latin typeface="Avenir Next LT Pro Light"/>
                <a:ea typeface="DejaVu Sans"/>
              </a:rPr>
              <a:t>.mean() = 98k/mL (valor mínimo normal = 150)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00"/>
                </a:solidFill>
                <a:latin typeface="Avenir Next LT Pro Light"/>
                <a:ea typeface="DejaVu Sans"/>
              </a:rPr>
              <a:t>En general, los valores están por fuera de lo normal lo que indica que los pacientes sufren definitivamente complicaciones relacionadas.</a:t>
            </a: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00"/>
                </a:solidFill>
                <a:latin typeface="Avenir Next LT Pro Light"/>
                <a:ea typeface="DejaVu Sans"/>
              </a:rPr>
              <a:t>Las condiciones de base tienen poca relevancia pero la probabilidad de muerte aumenta con la simultaneidad.</a:t>
            </a:r>
            <a:endParaRPr b="0" lang="es-AR" sz="1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s-AR" sz="1600" spc="-1" strike="noStrike">
              <a:latin typeface="Arial"/>
            </a:endParaRPr>
          </a:p>
        </p:txBody>
      </p:sp>
      <p:pic>
        <p:nvPicPr>
          <p:cNvPr id="88" name="Picture 12_0" descr=""/>
          <p:cNvPicPr/>
          <p:nvPr/>
        </p:nvPicPr>
        <p:blipFill>
          <a:blip r:embed="rId2"/>
          <a:srcRect l="18636" t="46198" r="44850" b="35993"/>
          <a:stretch/>
        </p:blipFill>
        <p:spPr>
          <a:xfrm>
            <a:off x="2217240" y="4791240"/>
            <a:ext cx="7357320" cy="201132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3079080" y="4782240"/>
            <a:ext cx="551520" cy="101304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5253480" y="4775400"/>
            <a:ext cx="551520" cy="166572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6882480" y="4776840"/>
            <a:ext cx="551520" cy="166572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5"/>
          <p:cNvSpPr/>
          <p:nvPr/>
        </p:nvSpPr>
        <p:spPr>
          <a:xfrm>
            <a:off x="9023400" y="4769640"/>
            <a:ext cx="551520" cy="1117800"/>
          </a:xfrm>
          <a:prstGeom prst="roundRect">
            <a:avLst>
              <a:gd name="adj" fmla="val 16667"/>
            </a:avLst>
          </a:prstGeom>
          <a:noFill/>
          <a:ln w="381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59640" y="78120"/>
            <a:ext cx="109422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utilizó Pandas para leer el dataset seleccionado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realizó un análisis exploratorio de los datos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43640" y="1332000"/>
            <a:ext cx="11687760" cy="269244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5111640" y="1044000"/>
            <a:ext cx="21744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highlight>
                  <a:srgbClr val="81d41a"/>
                </a:highlight>
                <a:latin typeface="Arial"/>
                <a:ea typeface="DejaVu Sans"/>
              </a:rPr>
              <a:t>SOBREVIVIENTES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5276160" y="3937680"/>
            <a:ext cx="15879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highlight>
                  <a:srgbClr val="ff8000"/>
                </a:highlight>
                <a:latin typeface="Arial"/>
                <a:ea typeface="DejaVu Sans"/>
              </a:rPr>
              <a:t>FALLECIDOS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287640" y="4233600"/>
            <a:ext cx="11374560" cy="260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50360" y="185760"/>
            <a:ext cx="11428920" cy="31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Luego del split de datos realizado por los docentes, trabajamos con el training set (80% del dataset original)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 los 12 features originales nos quedamos con los 6 más relevantes: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age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creatinine_phosphokinase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ejection_fraction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plateles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serum_creatinine</a:t>
            </a:r>
            <a:endParaRPr b="0" lang="es-A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serum_sodium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 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32000" y="3275640"/>
            <a:ext cx="11375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Estandarizamos los datos usando 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StandardScaler()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111111"/>
                </a:solidFill>
                <a:latin typeface="Arial"/>
                <a:ea typeface="DejaVu Sans"/>
              </a:rPr>
              <a:t>Cómo tenemos un desbalance de clases (163 vs 76), aplicamos la función 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SMOTE </a:t>
            </a:r>
            <a:r>
              <a:rPr b="0" lang="es-AR" sz="1800" spc="-1" strike="noStrike">
                <a:solidFill>
                  <a:srgbClr val="111111"/>
                </a:solidFill>
                <a:latin typeface="Arial"/>
                <a:ea typeface="DejaVu Sans"/>
              </a:rPr>
              <a:t>para equilibrar el número de instancias de cada clase (163 vs 163)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2592360" y="4555440"/>
            <a:ext cx="58309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>
            <a:off x="432000" y="4608000"/>
            <a:ext cx="11232000" cy="648000"/>
          </a:xfrm>
          <a:prstGeom prst="rect">
            <a:avLst/>
          </a:prstGeom>
          <a:noFill/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600" spc="-1" strike="noStrike">
                <a:solidFill>
                  <a:srgbClr val="2a6099"/>
                </a:solidFill>
                <a:latin typeface="Courier New"/>
                <a:ea typeface="DejaVu Sans"/>
              </a:rPr>
              <a:t>from imblearn.over_sampling import SMOTE</a:t>
            </a:r>
            <a:endParaRPr b="1" lang="es-AR" sz="1600" spc="-1" strike="noStrike">
              <a:solidFill>
                <a:srgbClr val="2a6099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s-AR" sz="1600" spc="-1" strike="noStrike">
                <a:solidFill>
                  <a:srgbClr val="2a6099"/>
                </a:solidFill>
                <a:latin typeface="Courier New"/>
                <a:ea typeface="DejaVu Sans"/>
              </a:rPr>
              <a:t>feat_train, targ_train = SMOTE(random_state=420).fit_resample(feat_train, targ_train)</a:t>
            </a:r>
            <a:endParaRPr b="1" lang="es-AR" sz="1600" spc="-1" strike="noStrike">
              <a:solidFill>
                <a:srgbClr val="2a6099"/>
              </a:solidFill>
              <a:latin typeface="Courier New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360000" y="5397840"/>
            <a:ext cx="11375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Definimos la métrica a utilizar: </a:t>
            </a:r>
            <a:r>
              <a:rPr b="0" lang="es-AR" sz="18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  <a:ea typeface="DejaVu Sans"/>
              </a:rPr>
              <a:t>recall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333333"/>
                </a:solidFill>
                <a:highlight>
                  <a:srgbClr val="dee7e5"/>
                </a:highlight>
                <a:latin typeface="Arial"/>
                <a:ea typeface="DejaVu Sans"/>
              </a:rPr>
              <a:t>Queremos pocos FN, es decir pacientes que decimos que NO tienen riesgo pero SI lo tienen en realidad.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6000" y="134640"/>
            <a:ext cx="3383280" cy="188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DejaVu Sans"/>
              </a:rPr>
              <a:t>Determinamos una BASELINE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216000" y="576000"/>
            <a:ext cx="180000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Perceptron 1</a:t>
            </a:r>
            <a:r>
              <a:rPr b="0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  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243000" y="1080000"/>
            <a:ext cx="4797000" cy="216000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5164560" y="1008000"/>
            <a:ext cx="2971440" cy="246672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8496000" y="898200"/>
            <a:ext cx="3485880" cy="248580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4"/>
          <a:stretch/>
        </p:blipFill>
        <p:spPr>
          <a:xfrm>
            <a:off x="95400" y="3678120"/>
            <a:ext cx="4584600" cy="258588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5"/>
          <a:stretch/>
        </p:blipFill>
        <p:spPr>
          <a:xfrm>
            <a:off x="4788000" y="3672000"/>
            <a:ext cx="7287480" cy="266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44000" y="445320"/>
            <a:ext cx="180000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max_iter=40000</a:t>
            </a: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penalty="l2"</a:t>
            </a:r>
            <a:endParaRPr b="0" lang="es-A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c9211e"/>
                </a:solidFill>
                <a:latin typeface="Arial"/>
                <a:ea typeface="DejaVu Sans"/>
              </a:rPr>
              <a:t>random_state=420 </a:t>
            </a:r>
            <a:r>
              <a:rPr b="0" lang="es-AR" sz="1400" spc="-1" strike="noStrike">
                <a:solidFill>
                  <a:srgbClr val="c9211e"/>
                </a:solidFill>
                <a:highlight>
                  <a:srgbClr val="ffff00"/>
                </a:highlight>
                <a:latin typeface="Arial"/>
                <a:ea typeface="DejaVu Sans"/>
              </a:rPr>
              <a:t>alpha=1e-5 eta0=0.05 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80000" y="85320"/>
            <a:ext cx="16527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Perceptron 2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2052000" y="144000"/>
            <a:ext cx="4285080" cy="172800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6533640" y="144000"/>
            <a:ext cx="2466360" cy="207648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108000" y="4392000"/>
            <a:ext cx="4860000" cy="243360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4"/>
          <a:stretch/>
        </p:blipFill>
        <p:spPr>
          <a:xfrm>
            <a:off x="216000" y="2000520"/>
            <a:ext cx="4824000" cy="23194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5"/>
          <a:stretch/>
        </p:blipFill>
        <p:spPr>
          <a:xfrm>
            <a:off x="9144000" y="216000"/>
            <a:ext cx="2974320" cy="203292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6"/>
          <a:stretch/>
        </p:blipFill>
        <p:spPr>
          <a:xfrm>
            <a:off x="5223240" y="2592000"/>
            <a:ext cx="6934320" cy="29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226800" y="144000"/>
            <a:ext cx="2869200" cy="21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c9211e"/>
                </a:solidFill>
                <a:latin typeface="Arial"/>
                <a:ea typeface="DejaVu Sans"/>
              </a:rPr>
              <a:t>Logistic Regression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s-AR" sz="18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244840" y="720000"/>
            <a:ext cx="4187160" cy="19245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9460080" y="648000"/>
            <a:ext cx="2635920" cy="218952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144000" y="720000"/>
            <a:ext cx="4901760" cy="255564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216000" y="3641400"/>
            <a:ext cx="4824000" cy="269460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5256000" y="3312000"/>
            <a:ext cx="6876360" cy="302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1040</TotalTime>
  <Application>LibreOffice/6.4.7.2$Linux_X86_64 LibreOffice_project/40$Build-2</Application>
  <Words>462</Words>
  <Paragraphs>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2021-09-02T01:38:18Z</dcterms:created>
  <dc:creator>Pier</dc:creator>
  <dc:description/>
  <dc:language>es-AR</dc:language>
  <cp:lastModifiedBy/>
  <dcterms:modified xsi:type="dcterms:W3CDTF">2021-11-15T02:31:11Z</dcterms:modified>
  <cp:revision>77</cp:revision>
  <dc:subject/>
  <dc:title>COGNITO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